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2" d="100"/>
          <a:sy n="52" d="100"/>
        </p:scale>
        <p:origin x="7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01237" y="1108432"/>
            <a:ext cx="7415927" cy="30060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Messaging Application</a:t>
            </a:r>
            <a:r>
              <a:rPr lang="en-GB" altLang="en-US" sz="631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using Database</a:t>
            </a:r>
            <a:endParaRPr lang="en-GB" altLang="en-US" sz="631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350437" y="4374292"/>
            <a:ext cx="7415927" cy="19853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messaging applications play a crucial role in protecting sensitive communication, ensuring privacy and confidentiality</a:t>
            </a: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945" dirty="0"/>
          </a:p>
        </p:txBody>
      </p:sp>
      <p:sp>
        <p:nvSpPr>
          <p:cNvPr id="12" name="TextBox 11"/>
          <p:cNvSpPr txBox="1"/>
          <p:nvPr/>
        </p:nvSpPr>
        <p:spPr>
          <a:xfrm>
            <a:off x="6350437" y="6223679"/>
            <a:ext cx="3929449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By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Renuka.R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-1922</a:t>
            </a:r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10679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Pushyami Reddy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-19221</a:t>
            </a:r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1507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K.Tharun Teja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-192210</a:t>
            </a:r>
            <a:r>
              <a:rPr lang="en-GB" altLang="en-IN" sz="2000" dirty="0">
                <a:solidFill>
                  <a:schemeClr val="bg1">
                    <a:lumMod val="85000"/>
                  </a:schemeClr>
                </a:solidFill>
              </a:rPr>
              <a:t>019</a:t>
            </a:r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637711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Query Handling</a:t>
            </a:r>
            <a:endParaRPr lang="en-US" sz="4575" dirty="0"/>
          </a:p>
        </p:txBody>
      </p:sp>
      <p:sp>
        <p:nvSpPr>
          <p:cNvPr id="7" name="Text 2"/>
          <p:cNvSpPr/>
          <p:nvPr/>
        </p:nvSpPr>
        <p:spPr>
          <a:xfrm>
            <a:off x="6350437" y="3734038"/>
            <a:ext cx="7415927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efficient query handling mechanisms for retrieving and filtering messages based on user requests.</a:t>
            </a:r>
            <a:endParaRPr lang="en-US" sz="1945" dirty="0"/>
          </a:p>
        </p:txBody>
      </p:sp>
      <p:sp>
        <p:nvSpPr>
          <p:cNvPr id="8" name="Text 3"/>
          <p:cNvSpPr/>
          <p:nvPr/>
        </p:nvSpPr>
        <p:spPr>
          <a:xfrm>
            <a:off x="6350437" y="4801791"/>
            <a:ext cx="7415927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query performance for large datasets to ensure quick message retrieval and delivery.</a:t>
            </a:r>
            <a:endParaRPr lang="en-US" sz="19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glitch effect 4k hd resolution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" y="0"/>
            <a:ext cx="1458787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ank you stock footage with neon glitch effect 4k hd resolution - Free  vid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3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6102" y="3067288"/>
            <a:ext cx="10338078" cy="118276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655"/>
              </a:lnSpc>
              <a:buNone/>
            </a:pPr>
            <a:r>
              <a:rPr lang="en-US" sz="372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 Secure Messaging Application?</a:t>
            </a:r>
            <a:endParaRPr lang="en-US" sz="3725" dirty="0"/>
          </a:p>
        </p:txBody>
      </p:sp>
      <p:sp>
        <p:nvSpPr>
          <p:cNvPr id="6" name="Shape 2"/>
          <p:cNvSpPr/>
          <p:nvPr/>
        </p:nvSpPr>
        <p:spPr>
          <a:xfrm>
            <a:off x="2146102" y="4551640"/>
            <a:ext cx="5068610" cy="1461611"/>
          </a:xfrm>
          <a:prstGeom prst="roundRect">
            <a:avLst>
              <a:gd name="adj" fmla="val 2476"/>
            </a:avLst>
          </a:prstGeom>
          <a:solidFill>
            <a:srgbClr val="304755"/>
          </a:solidFill>
        </p:spPr>
      </p:sp>
      <p:sp>
        <p:nvSpPr>
          <p:cNvPr id="7" name="Text 3"/>
          <p:cNvSpPr/>
          <p:nvPr/>
        </p:nvSpPr>
        <p:spPr>
          <a:xfrm>
            <a:off x="2347079" y="4752618"/>
            <a:ext cx="3158133" cy="2956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30"/>
              </a:lnSpc>
              <a:buNone/>
            </a:pPr>
            <a:r>
              <a:rPr lang="en-US" sz="186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End-to-End Encryption</a:t>
            </a:r>
            <a:endParaRPr lang="en-US" sz="1865" dirty="0"/>
          </a:p>
        </p:txBody>
      </p:sp>
      <p:sp>
        <p:nvSpPr>
          <p:cNvPr id="8" name="Text 4"/>
          <p:cNvSpPr/>
          <p:nvPr/>
        </p:nvSpPr>
        <p:spPr>
          <a:xfrm>
            <a:off x="2347079" y="5168860"/>
            <a:ext cx="4666655" cy="6434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the sender and recipient can read the message. It is encrypted in transit and at rest.</a:t>
            </a:r>
            <a:endParaRPr lang="en-US" sz="1585" dirty="0"/>
          </a:p>
        </p:txBody>
      </p:sp>
      <p:sp>
        <p:nvSpPr>
          <p:cNvPr id="9" name="Shape 5"/>
          <p:cNvSpPr/>
          <p:nvPr/>
        </p:nvSpPr>
        <p:spPr>
          <a:xfrm>
            <a:off x="7415689" y="4551640"/>
            <a:ext cx="5068610" cy="1461611"/>
          </a:xfrm>
          <a:prstGeom prst="roundRect">
            <a:avLst>
              <a:gd name="adj" fmla="val 2476"/>
            </a:avLst>
          </a:prstGeom>
          <a:solidFill>
            <a:srgbClr val="304755"/>
          </a:solidFill>
        </p:spPr>
      </p:sp>
      <p:sp>
        <p:nvSpPr>
          <p:cNvPr id="10" name="Text 6"/>
          <p:cNvSpPr/>
          <p:nvPr/>
        </p:nvSpPr>
        <p:spPr>
          <a:xfrm>
            <a:off x="7616666" y="4752618"/>
            <a:ext cx="2365653" cy="2956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30"/>
              </a:lnSpc>
              <a:buNone/>
            </a:pPr>
            <a:r>
              <a:rPr lang="en-US" sz="186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Authentication</a:t>
            </a:r>
            <a:endParaRPr lang="en-US" sz="1865" dirty="0"/>
          </a:p>
        </p:txBody>
      </p:sp>
      <p:sp>
        <p:nvSpPr>
          <p:cNvPr id="11" name="Text 7"/>
          <p:cNvSpPr/>
          <p:nvPr/>
        </p:nvSpPr>
        <p:spPr>
          <a:xfrm>
            <a:off x="7616666" y="5168860"/>
            <a:ext cx="4666655" cy="6434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Verifies the identity of users to prevent impersonation and spoofing attacks.</a:t>
            </a:r>
            <a:endParaRPr lang="en-US" sz="1585" dirty="0"/>
          </a:p>
        </p:txBody>
      </p:sp>
      <p:sp>
        <p:nvSpPr>
          <p:cNvPr id="12" name="Shape 8"/>
          <p:cNvSpPr/>
          <p:nvPr/>
        </p:nvSpPr>
        <p:spPr>
          <a:xfrm>
            <a:off x="2146102" y="6214229"/>
            <a:ext cx="5068610" cy="1461611"/>
          </a:xfrm>
          <a:prstGeom prst="roundRect">
            <a:avLst>
              <a:gd name="adj" fmla="val 2476"/>
            </a:avLst>
          </a:prstGeom>
          <a:solidFill>
            <a:srgbClr val="304755"/>
          </a:solidFill>
        </p:spPr>
      </p:sp>
      <p:sp>
        <p:nvSpPr>
          <p:cNvPr id="13" name="Text 9"/>
          <p:cNvSpPr/>
          <p:nvPr/>
        </p:nvSpPr>
        <p:spPr>
          <a:xfrm>
            <a:off x="2347079" y="6415207"/>
            <a:ext cx="2365653" cy="2956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30"/>
              </a:lnSpc>
              <a:buNone/>
            </a:pPr>
            <a:r>
              <a:rPr lang="en-US" sz="186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Integrity</a:t>
            </a:r>
            <a:endParaRPr lang="en-US" sz="1865" dirty="0"/>
          </a:p>
        </p:txBody>
      </p:sp>
      <p:sp>
        <p:nvSpPr>
          <p:cNvPr id="14" name="Text 10"/>
          <p:cNvSpPr/>
          <p:nvPr/>
        </p:nvSpPr>
        <p:spPr>
          <a:xfrm>
            <a:off x="2347079" y="6831449"/>
            <a:ext cx="4666655" cy="6434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that messages are not tampered with during transmission.</a:t>
            </a:r>
            <a:endParaRPr lang="en-US" sz="1585" dirty="0"/>
          </a:p>
        </p:txBody>
      </p:sp>
      <p:sp>
        <p:nvSpPr>
          <p:cNvPr id="15" name="Shape 11"/>
          <p:cNvSpPr/>
          <p:nvPr/>
        </p:nvSpPr>
        <p:spPr>
          <a:xfrm>
            <a:off x="7415689" y="6214229"/>
            <a:ext cx="5068610" cy="1461611"/>
          </a:xfrm>
          <a:prstGeom prst="roundRect">
            <a:avLst>
              <a:gd name="adj" fmla="val 2476"/>
            </a:avLst>
          </a:prstGeom>
          <a:solidFill>
            <a:srgbClr val="304755"/>
          </a:solidFill>
        </p:spPr>
      </p:sp>
      <p:sp>
        <p:nvSpPr>
          <p:cNvPr id="16" name="Text 12"/>
          <p:cNvSpPr/>
          <p:nvPr/>
        </p:nvSpPr>
        <p:spPr>
          <a:xfrm>
            <a:off x="7616666" y="6415207"/>
            <a:ext cx="2596872" cy="2956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30"/>
              </a:lnSpc>
              <a:buNone/>
            </a:pPr>
            <a:r>
              <a:rPr lang="en-US" sz="186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 Protection</a:t>
            </a:r>
            <a:endParaRPr lang="en-US" sz="1865" dirty="0"/>
          </a:p>
        </p:txBody>
      </p:sp>
      <p:sp>
        <p:nvSpPr>
          <p:cNvPr id="17" name="Text 13"/>
          <p:cNvSpPr/>
          <p:nvPr/>
        </p:nvSpPr>
        <p:spPr>
          <a:xfrm>
            <a:off x="7616666" y="6831449"/>
            <a:ext cx="4666655" cy="6434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Protects user data from unauthorized access and disclosure.</a:t>
            </a:r>
            <a:endParaRPr lang="en-US" sz="15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sp>
        <p:nvSpPr>
          <p:cNvPr id="4" name="Text 1"/>
          <p:cNvSpPr/>
          <p:nvPr/>
        </p:nvSpPr>
        <p:spPr>
          <a:xfrm>
            <a:off x="968693" y="1762958"/>
            <a:ext cx="12692896" cy="14520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Understanding &amp; Literature Survey</a:t>
            </a:r>
            <a:endParaRPr lang="en-US" sz="4575" dirty="0"/>
          </a:p>
        </p:txBody>
      </p:sp>
      <p:sp>
        <p:nvSpPr>
          <p:cNvPr id="5" name="Text 2"/>
          <p:cNvSpPr/>
          <p:nvPr/>
        </p:nvSpPr>
        <p:spPr>
          <a:xfrm>
            <a:off x="968693" y="3832146"/>
            <a:ext cx="3439716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Challenges</a:t>
            </a:r>
            <a:endParaRPr lang="en-US" sz="2285" dirty="0"/>
          </a:p>
        </p:txBody>
      </p:sp>
      <p:sp>
        <p:nvSpPr>
          <p:cNvPr id="6" name="Text 3"/>
          <p:cNvSpPr/>
          <p:nvPr/>
        </p:nvSpPr>
        <p:spPr>
          <a:xfrm>
            <a:off x="968693" y="4442103"/>
            <a:ext cx="6045279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Addressing vulnerabilities like man-in-the-middle attacks, eavesdropping, and data breaches.</a:t>
            </a:r>
            <a:endParaRPr lang="en-US" sz="1945" dirty="0"/>
          </a:p>
        </p:txBody>
      </p:sp>
      <p:sp>
        <p:nvSpPr>
          <p:cNvPr id="7" name="Text 4"/>
          <p:cNvSpPr/>
          <p:nvPr/>
        </p:nvSpPr>
        <p:spPr>
          <a:xfrm>
            <a:off x="968693" y="5454372"/>
            <a:ext cx="6045279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Analyzing existing secure messaging solutions to identify strengths and weaknesses.</a:t>
            </a:r>
            <a:endParaRPr lang="en-US" sz="1945" dirty="0"/>
          </a:p>
        </p:txBody>
      </p:sp>
      <p:sp>
        <p:nvSpPr>
          <p:cNvPr id="8" name="Text 5"/>
          <p:cNvSpPr/>
          <p:nvPr/>
        </p:nvSpPr>
        <p:spPr>
          <a:xfrm>
            <a:off x="7623810" y="3832146"/>
            <a:ext cx="3287316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Requirements</a:t>
            </a:r>
            <a:endParaRPr lang="en-US" sz="2285" dirty="0"/>
          </a:p>
        </p:txBody>
      </p:sp>
      <p:sp>
        <p:nvSpPr>
          <p:cNvPr id="9" name="Text 6"/>
          <p:cNvSpPr/>
          <p:nvPr/>
        </p:nvSpPr>
        <p:spPr>
          <a:xfrm>
            <a:off x="7623810" y="4442103"/>
            <a:ext cx="6045279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user needs and preferences for features like group chat, file sharing, and self-destructing messages.</a:t>
            </a:r>
            <a:endParaRPr lang="en-US" sz="1945" dirty="0"/>
          </a:p>
        </p:txBody>
      </p:sp>
      <p:sp>
        <p:nvSpPr>
          <p:cNvPr id="10" name="Text 7"/>
          <p:cNvSpPr/>
          <p:nvPr/>
        </p:nvSpPr>
        <p:spPr>
          <a:xfrm>
            <a:off x="7623810" y="5454372"/>
            <a:ext cx="6045279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Investigating usability and accessibility aspects for diverse user groups.</a:t>
            </a:r>
            <a:endParaRPr lang="en-US" sz="19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3" y="2350889"/>
            <a:ext cx="4882515" cy="35277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595"/>
              </a:lnSpc>
              <a:buNone/>
            </a:pPr>
            <a:r>
              <a:rPr lang="en-US" sz="44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System Design &amp; Algorithm</a:t>
            </a:r>
            <a:endParaRPr lang="en-US" sz="4475" dirty="0"/>
          </a:p>
        </p:txBody>
      </p:sp>
      <p:sp>
        <p:nvSpPr>
          <p:cNvPr id="7" name="Shape 2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8000"/>
            </a:avLst>
          </a:prstGeom>
          <a:solidFill>
            <a:srgbClr val="304755"/>
          </a:solidFill>
        </p:spPr>
      </p:sp>
      <p:sp>
        <p:nvSpPr>
          <p:cNvPr id="8" name="Text 3"/>
          <p:cNvSpPr/>
          <p:nvPr/>
        </p:nvSpPr>
        <p:spPr>
          <a:xfrm>
            <a:off x="6522958" y="2820710"/>
            <a:ext cx="160615" cy="3409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85"/>
              </a:lnSpc>
              <a:buNone/>
            </a:pPr>
            <a:r>
              <a:rPr lang="en-US" sz="26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85" dirty="0"/>
          </a:p>
        </p:txBody>
      </p:sp>
      <p:sp>
        <p:nvSpPr>
          <p:cNvPr id="9" name="Text 4"/>
          <p:cNvSpPr/>
          <p:nvPr/>
        </p:nvSpPr>
        <p:spPr>
          <a:xfrm>
            <a:off x="7116485" y="2719507"/>
            <a:ext cx="2841308" cy="3550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22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AES Encryption</a:t>
            </a:r>
            <a:endParaRPr lang="en-US" sz="2235" dirty="0"/>
          </a:p>
        </p:txBody>
      </p:sp>
      <p:sp>
        <p:nvSpPr>
          <p:cNvPr id="10" name="Text 5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symmetric block cipher that provides strong confidentiality for message content.</a:t>
            </a:r>
            <a:endParaRPr lang="en-US" sz="1900" dirty="0"/>
          </a:p>
        </p:txBody>
      </p:sp>
      <p:sp>
        <p:nvSpPr>
          <p:cNvPr id="11" name="Shape 6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8000"/>
            </a:avLst>
          </a:prstGeom>
          <a:solidFill>
            <a:srgbClr val="304755"/>
          </a:solidFill>
        </p:spPr>
      </p:sp>
      <p:sp>
        <p:nvSpPr>
          <p:cNvPr id="12" name="Text 7"/>
          <p:cNvSpPr/>
          <p:nvPr/>
        </p:nvSpPr>
        <p:spPr>
          <a:xfrm>
            <a:off x="6468785" y="4606766"/>
            <a:ext cx="268962" cy="3409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85"/>
              </a:lnSpc>
              <a:buNone/>
            </a:pPr>
            <a:r>
              <a:rPr lang="en-US" sz="26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85" dirty="0"/>
          </a:p>
        </p:txBody>
      </p:sp>
      <p:sp>
        <p:nvSpPr>
          <p:cNvPr id="13" name="Text 8"/>
          <p:cNvSpPr/>
          <p:nvPr/>
        </p:nvSpPr>
        <p:spPr>
          <a:xfrm>
            <a:off x="7116485" y="4505563"/>
            <a:ext cx="2841308" cy="3550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22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HTTPS Protocol</a:t>
            </a:r>
            <a:endParaRPr lang="en-US" sz="2235" dirty="0"/>
          </a:p>
        </p:txBody>
      </p:sp>
      <p:sp>
        <p:nvSpPr>
          <p:cNvPr id="14" name="Text 9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secure communication between the client and server, protecting data during transmission.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8000"/>
            </a:avLst>
          </a:prstGeom>
          <a:solidFill>
            <a:srgbClr val="304755"/>
          </a:solidFill>
        </p:spPr>
      </p:sp>
      <p:sp>
        <p:nvSpPr>
          <p:cNvPr id="16" name="Text 11"/>
          <p:cNvSpPr/>
          <p:nvPr/>
        </p:nvSpPr>
        <p:spPr>
          <a:xfrm>
            <a:off x="6466284" y="6392823"/>
            <a:ext cx="274082" cy="3409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85"/>
              </a:lnSpc>
              <a:buNone/>
            </a:pPr>
            <a:r>
              <a:rPr lang="en-US" sz="26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85" dirty="0"/>
          </a:p>
        </p:txBody>
      </p:sp>
      <p:sp>
        <p:nvSpPr>
          <p:cNvPr id="17" name="Text 12"/>
          <p:cNvSpPr/>
          <p:nvPr/>
        </p:nvSpPr>
        <p:spPr>
          <a:xfrm>
            <a:off x="7116485" y="6291620"/>
            <a:ext cx="4810125" cy="3550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22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Diffie-Hellman Key Exchange</a:t>
            </a:r>
            <a:endParaRPr lang="en-US" sz="2235" dirty="0"/>
          </a:p>
        </p:txBody>
      </p:sp>
      <p:sp>
        <p:nvSpPr>
          <p:cNvPr id="18" name="Text 13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public-key cryptography algorithm used to establish a shared secret key for secure communication.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80178"/>
            <a:ext cx="4869061" cy="34692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97481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AES</a:t>
            </a:r>
            <a:endParaRPr lang="en-US" sz="4575" dirty="0"/>
          </a:p>
        </p:txBody>
      </p:sp>
      <p:sp>
        <p:nvSpPr>
          <p:cNvPr id="7" name="Shape 2"/>
          <p:cNvSpPr/>
          <p:nvPr/>
        </p:nvSpPr>
        <p:spPr>
          <a:xfrm>
            <a:off x="6350437" y="1893808"/>
            <a:ext cx="7415927" cy="5538311"/>
          </a:xfrm>
          <a:prstGeom prst="roundRect">
            <a:avLst>
              <a:gd name="adj" fmla="val 8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190904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9" name="Text 4"/>
          <p:cNvSpPr/>
          <p:nvPr/>
        </p:nvSpPr>
        <p:spPr>
          <a:xfrm>
            <a:off x="6612493" y="2064782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Length</a:t>
            </a:r>
            <a:endParaRPr lang="en-US" sz="1945" dirty="0"/>
          </a:p>
        </p:txBody>
      </p:sp>
      <p:sp>
        <p:nvSpPr>
          <p:cNvPr id="10" name="Text 5"/>
          <p:cNvSpPr/>
          <p:nvPr/>
        </p:nvSpPr>
        <p:spPr>
          <a:xfrm>
            <a:off x="10309027" y="2064782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128, 192, or 256 bits</a:t>
            </a:r>
            <a:endParaRPr lang="en-US" sz="1945" dirty="0"/>
          </a:p>
        </p:txBody>
      </p:sp>
      <p:sp>
        <p:nvSpPr>
          <p:cNvPr id="11" name="Shape 6"/>
          <p:cNvSpPr/>
          <p:nvPr/>
        </p:nvSpPr>
        <p:spPr>
          <a:xfrm>
            <a:off x="6365677" y="2615565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612493" y="2771299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Block Size</a:t>
            </a:r>
            <a:endParaRPr lang="en-US" sz="1945" dirty="0"/>
          </a:p>
        </p:txBody>
      </p:sp>
      <p:sp>
        <p:nvSpPr>
          <p:cNvPr id="13" name="Text 8"/>
          <p:cNvSpPr/>
          <p:nvPr/>
        </p:nvSpPr>
        <p:spPr>
          <a:xfrm>
            <a:off x="10309027" y="2771299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128 bits</a:t>
            </a:r>
            <a:endParaRPr lang="en-US" sz="1945" dirty="0"/>
          </a:p>
        </p:txBody>
      </p:sp>
      <p:sp>
        <p:nvSpPr>
          <p:cNvPr id="14" name="Shape 9"/>
          <p:cNvSpPr/>
          <p:nvPr/>
        </p:nvSpPr>
        <p:spPr>
          <a:xfrm>
            <a:off x="6365677" y="332208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6612493" y="3477816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Modes of Operation</a:t>
            </a:r>
            <a:endParaRPr lang="en-US" sz="1945" dirty="0"/>
          </a:p>
        </p:txBody>
      </p:sp>
      <p:sp>
        <p:nvSpPr>
          <p:cNvPr id="16" name="Text 11"/>
          <p:cNvSpPr/>
          <p:nvPr/>
        </p:nvSpPr>
        <p:spPr>
          <a:xfrm>
            <a:off x="10309027" y="3477816"/>
            <a:ext cx="3195280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Electronic Codebook (ECB), Cipher Block Chaining (CBC), Counter (CTR), etc.</a:t>
            </a:r>
            <a:endParaRPr lang="en-US" sz="1945" dirty="0"/>
          </a:p>
        </p:txBody>
      </p:sp>
      <p:sp>
        <p:nvSpPr>
          <p:cNvPr id="17" name="Shape 12"/>
          <p:cNvSpPr/>
          <p:nvPr/>
        </p:nvSpPr>
        <p:spPr>
          <a:xfrm>
            <a:off x="6365677" y="481869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8" name="Text 13"/>
          <p:cNvSpPr/>
          <p:nvPr/>
        </p:nvSpPr>
        <p:spPr>
          <a:xfrm>
            <a:off x="6612493" y="4974431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Strengths</a:t>
            </a:r>
            <a:endParaRPr lang="en-US" sz="1945" dirty="0"/>
          </a:p>
        </p:txBody>
      </p:sp>
      <p:sp>
        <p:nvSpPr>
          <p:cNvPr id="19" name="Text 14"/>
          <p:cNvSpPr/>
          <p:nvPr/>
        </p:nvSpPr>
        <p:spPr>
          <a:xfrm>
            <a:off x="10309027" y="4974431"/>
            <a:ext cx="3195280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security, widespread adoption</a:t>
            </a:r>
            <a:endParaRPr lang="en-US" sz="1945" dirty="0"/>
          </a:p>
        </p:txBody>
      </p:sp>
      <p:sp>
        <p:nvSpPr>
          <p:cNvPr id="20" name="Shape 15"/>
          <p:cNvSpPr/>
          <p:nvPr/>
        </p:nvSpPr>
        <p:spPr>
          <a:xfrm>
            <a:off x="6365677" y="5920264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1" name="Text 16"/>
          <p:cNvSpPr/>
          <p:nvPr/>
        </p:nvSpPr>
        <p:spPr>
          <a:xfrm>
            <a:off x="6612493" y="6075998"/>
            <a:ext cx="3195280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Weaknesses</a:t>
            </a:r>
            <a:endParaRPr lang="en-US" sz="1945" dirty="0"/>
          </a:p>
        </p:txBody>
      </p:sp>
      <p:sp>
        <p:nvSpPr>
          <p:cNvPr id="22" name="Text 17"/>
          <p:cNvSpPr/>
          <p:nvPr/>
        </p:nvSpPr>
        <p:spPr>
          <a:xfrm>
            <a:off x="10309027" y="6075998"/>
            <a:ext cx="3195280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Performance overhead, susceptibility to timing attacks in some modes</a:t>
            </a:r>
            <a:endParaRPr lang="en-US" sz="194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1597223"/>
            <a:ext cx="4880491" cy="51570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4720" y="667822"/>
            <a:ext cx="5703451" cy="7128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615"/>
              </a:lnSpc>
              <a:buNone/>
            </a:pPr>
            <a:r>
              <a:rPr lang="en-US" sz="449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HTTPS</a:t>
            </a:r>
            <a:endParaRPr lang="en-US" sz="449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5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TLS Handshake</a:t>
            </a:r>
            <a:endParaRPr lang="en-US" sz="2245" dirty="0"/>
          </a:p>
        </p:txBody>
      </p:sp>
      <p:sp>
        <p:nvSpPr>
          <p:cNvPr id="9" name="Text 3"/>
          <p:cNvSpPr/>
          <p:nvPr/>
        </p:nvSpPr>
        <p:spPr>
          <a:xfrm>
            <a:off x="7910155" y="2488168"/>
            <a:ext cx="5871924" cy="7755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55"/>
              </a:lnSpc>
              <a:buNone/>
            </a:pPr>
            <a:r>
              <a:rPr lang="en-US" sz="191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Establishes a secure connection between the client and server.</a:t>
            </a:r>
            <a:endParaRPr lang="en-US" sz="191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5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Encryption</a:t>
            </a:r>
            <a:endParaRPr lang="en-US" sz="2245" dirty="0"/>
          </a:p>
        </p:txBody>
      </p:sp>
      <p:sp>
        <p:nvSpPr>
          <p:cNvPr id="12" name="Text 5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55"/>
              </a:lnSpc>
              <a:buNone/>
            </a:pPr>
            <a:r>
              <a:rPr lang="en-US" sz="191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is encrypted using a symmetric cipher (e.g., AES).</a:t>
            </a:r>
            <a:endParaRPr lang="en-US" sz="191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910155" y="5864781"/>
            <a:ext cx="3187898" cy="3563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5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Transmission</a:t>
            </a:r>
            <a:endParaRPr lang="en-US" sz="2245" dirty="0"/>
          </a:p>
        </p:txBody>
      </p:sp>
      <p:sp>
        <p:nvSpPr>
          <p:cNvPr id="15" name="Text 7"/>
          <p:cNvSpPr/>
          <p:nvPr/>
        </p:nvSpPr>
        <p:spPr>
          <a:xfrm>
            <a:off x="7910155" y="6366510"/>
            <a:ext cx="5871924" cy="7755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55"/>
              </a:lnSpc>
              <a:buNone/>
            </a:pPr>
            <a:r>
              <a:rPr lang="en-US" sz="191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Securely transmits encrypted data between the client and server.</a:t>
            </a:r>
            <a:endParaRPr lang="en-US" sz="19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558653"/>
            <a:ext cx="4869061" cy="31121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022390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Diffie-Hellman</a:t>
            </a:r>
            <a:endParaRPr lang="en-US" sz="4575" dirty="0"/>
          </a:p>
        </p:txBody>
      </p:sp>
      <p:sp>
        <p:nvSpPr>
          <p:cNvPr id="7" name="Shape 2"/>
          <p:cNvSpPr/>
          <p:nvPr/>
        </p:nvSpPr>
        <p:spPr>
          <a:xfrm>
            <a:off x="956608" y="2396371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</p:spPr>
      </p:sp>
      <p:sp>
        <p:nvSpPr>
          <p:cNvPr id="8" name="Text 3"/>
          <p:cNvSpPr/>
          <p:nvPr/>
        </p:nvSpPr>
        <p:spPr>
          <a:xfrm>
            <a:off x="1152227" y="2499836"/>
            <a:ext cx="164187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5" dirty="0"/>
          </a:p>
        </p:txBody>
      </p:sp>
      <p:sp>
        <p:nvSpPr>
          <p:cNvPr id="9" name="Text 4"/>
          <p:cNvSpPr/>
          <p:nvPr/>
        </p:nvSpPr>
        <p:spPr>
          <a:xfrm>
            <a:off x="2592110" y="2365534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Generation</a:t>
            </a:r>
            <a:endParaRPr lang="en-US" sz="2285" dirty="0"/>
          </a:p>
        </p:txBody>
      </p:sp>
      <p:sp>
        <p:nvSpPr>
          <p:cNvPr id="10" name="Text 5"/>
          <p:cNvSpPr/>
          <p:nvPr/>
        </p:nvSpPr>
        <p:spPr>
          <a:xfrm>
            <a:off x="2592110" y="2876788"/>
            <a:ext cx="568785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party generates a secret key and a public key.</a:t>
            </a:r>
            <a:endParaRPr lang="en-US" sz="1945" dirty="0"/>
          </a:p>
        </p:txBody>
      </p:sp>
      <p:sp>
        <p:nvSpPr>
          <p:cNvPr id="11" name="Shape 6"/>
          <p:cNvSpPr/>
          <p:nvPr/>
        </p:nvSpPr>
        <p:spPr>
          <a:xfrm>
            <a:off x="956608" y="4043124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</p:spPr>
      </p:sp>
      <p:sp>
        <p:nvSpPr>
          <p:cNvPr id="12" name="Text 7"/>
          <p:cNvSpPr/>
          <p:nvPr/>
        </p:nvSpPr>
        <p:spPr>
          <a:xfrm>
            <a:off x="1096744" y="4146590"/>
            <a:ext cx="275034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5" dirty="0"/>
          </a:p>
        </p:txBody>
      </p:sp>
      <p:sp>
        <p:nvSpPr>
          <p:cNvPr id="13" name="Text 8"/>
          <p:cNvSpPr/>
          <p:nvPr/>
        </p:nvSpPr>
        <p:spPr>
          <a:xfrm>
            <a:off x="2592110" y="4012287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Exchange</a:t>
            </a:r>
            <a:endParaRPr lang="en-US" sz="2285" dirty="0"/>
          </a:p>
        </p:txBody>
      </p:sp>
      <p:sp>
        <p:nvSpPr>
          <p:cNvPr id="14" name="Text 9"/>
          <p:cNvSpPr/>
          <p:nvPr/>
        </p:nvSpPr>
        <p:spPr>
          <a:xfrm>
            <a:off x="2592110" y="4523542"/>
            <a:ext cx="568785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Parties exchange public keys, but not private keys.</a:t>
            </a:r>
            <a:endParaRPr lang="en-US" sz="1945" dirty="0"/>
          </a:p>
        </p:txBody>
      </p:sp>
      <p:sp>
        <p:nvSpPr>
          <p:cNvPr id="15" name="Shape 10"/>
          <p:cNvSpPr/>
          <p:nvPr/>
        </p:nvSpPr>
        <p:spPr>
          <a:xfrm>
            <a:off x="956608" y="5689878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</p:spPr>
      </p:sp>
      <p:sp>
        <p:nvSpPr>
          <p:cNvPr id="16" name="Text 11"/>
          <p:cNvSpPr/>
          <p:nvPr/>
        </p:nvSpPr>
        <p:spPr>
          <a:xfrm>
            <a:off x="1094125" y="5793343"/>
            <a:ext cx="28027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45" dirty="0"/>
          </a:p>
        </p:txBody>
      </p:sp>
      <p:sp>
        <p:nvSpPr>
          <p:cNvPr id="17" name="Text 12"/>
          <p:cNvSpPr/>
          <p:nvPr/>
        </p:nvSpPr>
        <p:spPr>
          <a:xfrm>
            <a:off x="2592110" y="5659041"/>
            <a:ext cx="3193256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Shared Secret Key</a:t>
            </a:r>
            <a:endParaRPr lang="en-US" sz="2285" dirty="0"/>
          </a:p>
        </p:txBody>
      </p:sp>
      <p:sp>
        <p:nvSpPr>
          <p:cNvPr id="18" name="Text 13"/>
          <p:cNvSpPr/>
          <p:nvPr/>
        </p:nvSpPr>
        <p:spPr>
          <a:xfrm>
            <a:off x="2592110" y="6170295"/>
            <a:ext cx="568785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parties calculate a shared secret key based on their private key and the other party's public key.</a:t>
            </a:r>
            <a:endParaRPr lang="en-US" sz="19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sp>
        <p:nvSpPr>
          <p:cNvPr id="4" name="Text 1"/>
          <p:cNvSpPr/>
          <p:nvPr/>
        </p:nvSpPr>
        <p:spPr>
          <a:xfrm>
            <a:off x="968693" y="1468755"/>
            <a:ext cx="11852791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Flow Diagram Specifications</a:t>
            </a:r>
            <a:endParaRPr lang="en-US" sz="45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Input</a:t>
            </a:r>
            <a:endParaRPr lang="en-US" sz="2285" dirty="0"/>
          </a:p>
        </p:txBody>
      </p:sp>
      <p:sp>
        <p:nvSpPr>
          <p:cNvPr id="7" name="Text 3"/>
          <p:cNvSpPr/>
          <p:nvPr/>
        </p:nvSpPr>
        <p:spPr>
          <a:xfrm>
            <a:off x="968693" y="5970746"/>
            <a:ext cx="3984069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user enters a message to be sent.</a:t>
            </a:r>
            <a:endParaRPr lang="en-US" sz="194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2688550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Encryption</a:t>
            </a:r>
            <a:endParaRPr lang="en-US" sz="2285" dirty="0"/>
          </a:p>
        </p:txBody>
      </p:sp>
      <p:sp>
        <p:nvSpPr>
          <p:cNvPr id="10" name="Text 5"/>
          <p:cNvSpPr/>
          <p:nvPr/>
        </p:nvSpPr>
        <p:spPr>
          <a:xfrm>
            <a:off x="5323046" y="5970746"/>
            <a:ext cx="3984069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message is encrypted using AES and the shared secret key.</a:t>
            </a:r>
            <a:endParaRPr lang="en-US" sz="194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688550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5459492"/>
            <a:ext cx="3247787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28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Transmission</a:t>
            </a:r>
            <a:endParaRPr lang="en-US" sz="2285" dirty="0"/>
          </a:p>
        </p:txBody>
      </p:sp>
      <p:sp>
        <p:nvSpPr>
          <p:cNvPr id="13" name="Text 7"/>
          <p:cNvSpPr/>
          <p:nvPr/>
        </p:nvSpPr>
        <p:spPr>
          <a:xfrm>
            <a:off x="9677400" y="5970746"/>
            <a:ext cx="3984188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encrypted message is sent securely over HTTPS.</a:t>
            </a:r>
            <a:endParaRPr lang="en-US" sz="19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45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9256" y="3349228"/>
            <a:ext cx="5167908" cy="6460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5"/>
              </a:lnSpc>
              <a:buNone/>
            </a:pPr>
            <a:r>
              <a:rPr lang="en-US" sz="407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</a:t>
            </a:r>
            <a:endParaRPr lang="en-US" sz="407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56" y="4324707"/>
            <a:ext cx="548997" cy="54899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69256" y="5093256"/>
            <a:ext cx="2575798" cy="645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Programming Language</a:t>
            </a:r>
            <a:endParaRPr lang="en-US" sz="2035" dirty="0"/>
          </a:p>
        </p:txBody>
      </p:sp>
      <p:sp>
        <p:nvSpPr>
          <p:cNvPr id="8" name="Text 3"/>
          <p:cNvSpPr/>
          <p:nvPr/>
        </p:nvSpPr>
        <p:spPr>
          <a:xfrm>
            <a:off x="1669256" y="5870734"/>
            <a:ext cx="2575798" cy="17573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3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 a suitable programming language (e.g., Java, Python, C++) for implementing the application.</a:t>
            </a:r>
            <a:endParaRPr lang="en-US" sz="173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00" y="4324707"/>
            <a:ext cx="548997" cy="5489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4500" y="5093256"/>
            <a:ext cx="2575917" cy="3228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</a:t>
            </a:r>
            <a:endParaRPr lang="en-US" sz="2035" dirty="0"/>
          </a:p>
        </p:txBody>
      </p:sp>
      <p:sp>
        <p:nvSpPr>
          <p:cNvPr id="11" name="Text 5"/>
          <p:cNvSpPr/>
          <p:nvPr/>
        </p:nvSpPr>
        <p:spPr>
          <a:xfrm>
            <a:off x="4574500" y="5547836"/>
            <a:ext cx="2575917" cy="1405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3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Choose a database system (e.g., MySQL, PostgreSQL) to store user data and messages.</a:t>
            </a:r>
            <a:endParaRPr lang="en-US" sz="173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863" y="4324707"/>
            <a:ext cx="548997" cy="54899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9863" y="5093256"/>
            <a:ext cx="2575917" cy="645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Communication</a:t>
            </a:r>
            <a:endParaRPr lang="en-US" sz="2035" dirty="0"/>
          </a:p>
        </p:txBody>
      </p:sp>
      <p:sp>
        <p:nvSpPr>
          <p:cNvPr id="14" name="Text 7"/>
          <p:cNvSpPr/>
          <p:nvPr/>
        </p:nvSpPr>
        <p:spPr>
          <a:xfrm>
            <a:off x="7479863" y="5870734"/>
            <a:ext cx="2575917" cy="1405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3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libraries or frameworks for handling HTTPS connections and data transmission.</a:t>
            </a:r>
            <a:endParaRPr lang="en-US" sz="173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5227" y="4324707"/>
            <a:ext cx="548997" cy="54899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85227" y="5093256"/>
            <a:ext cx="2575917" cy="645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203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Platform Support</a:t>
            </a:r>
            <a:endParaRPr lang="en-US" sz="2035" dirty="0"/>
          </a:p>
        </p:txBody>
      </p:sp>
      <p:sp>
        <p:nvSpPr>
          <p:cNvPr id="17" name="Text 9"/>
          <p:cNvSpPr/>
          <p:nvPr/>
        </p:nvSpPr>
        <p:spPr>
          <a:xfrm>
            <a:off x="10385227" y="5870734"/>
            <a:ext cx="2575917" cy="14058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3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Consider supporting multiple platforms (e.g., Android, iOS) for wider accessibility.</a:t>
            </a:r>
            <a:endParaRPr lang="en-US" sz="17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3060</Words>
  <Application>WPS Presentation</Application>
  <PresentationFormat>Custom</PresentationFormat>
  <Paragraphs>156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Unbounded</vt:lpstr>
      <vt:lpstr>Segoe Print</vt:lpstr>
      <vt:lpstr>Unbounded</vt:lpstr>
      <vt:lpstr>Unbounded</vt:lpstr>
      <vt:lpstr>Cabin</vt:lpstr>
      <vt:lpstr>Cabin</vt:lpstr>
      <vt:lpstr>Cabin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pushy</cp:lastModifiedBy>
  <cp:revision>3</cp:revision>
  <dcterms:created xsi:type="dcterms:W3CDTF">2024-07-28T17:06:00Z</dcterms:created>
  <dcterms:modified xsi:type="dcterms:W3CDTF">2024-09-23T07:13:18Z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F1D7F297CF8A40649EE11615F649A760_12</vt:lpwstr>
  </property>
  <property fmtid="{D5CDD505-2E9C-101B-9397-08002B2CF9AE}" pid="3" name="KSOProductBuildVer">
    <vt:lpwstr>2057-12.2.0.18283</vt:lpwstr>
  </property>
</Properties>
</file>